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114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DA683-87E4-40B5-949C-63AC000D03F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ACB02-A286-4DE1-9853-19405DA84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DA683-87E4-40B5-949C-63AC000D03F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ACB02-A286-4DE1-9853-19405DA84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DA683-87E4-40B5-949C-63AC000D03F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ACB02-A286-4DE1-9853-19405DA84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DA683-87E4-40B5-949C-63AC000D03F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ACB02-A286-4DE1-9853-19405DA84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DA683-87E4-40B5-949C-63AC000D03F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ACB02-A286-4DE1-9853-19405DA84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DA683-87E4-40B5-949C-63AC000D03F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ACB02-A286-4DE1-9853-19405DA84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DA683-87E4-40B5-949C-63AC000D03F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ACB02-A286-4DE1-9853-19405DA84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DA683-87E4-40B5-949C-63AC000D03F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ACB02-A286-4DE1-9853-19405DA84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DA683-87E4-40B5-949C-63AC000D03F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ACB02-A286-4DE1-9853-19405DA84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DA683-87E4-40B5-949C-63AC000D03F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ACB02-A286-4DE1-9853-19405DA84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DA683-87E4-40B5-949C-63AC000D03F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ACB02-A286-4DE1-9853-19405DA84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DA683-87E4-40B5-949C-63AC000D03F9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ACB02-A286-4DE1-9853-19405DA84A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K:\&#1088;&#1084;&#1086;%20&#1076;&#1077;&#1082;&#1072;&#1073;&#1088;&#1100;\&#1084;&#1072;&#1103;&#1082;&#1086;&#1074;&#1089;&#1082;&#1080;&#1081;.mp3" TargetMode="Externa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upload.wikimedia.org/wikipedia/commons/2/2c/Grekov_trubach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285728"/>
            <a:ext cx="3643306" cy="2987511"/>
          </a:xfrm>
          <a:prstGeom prst="rect">
            <a:avLst/>
          </a:prstGeom>
          <a:noFill/>
        </p:spPr>
      </p:pic>
      <p:pic>
        <p:nvPicPr>
          <p:cNvPr id="12292" name="Picture 4" descr="https://upload.wikimedia.org/wikipedia/commons/thumb/8/8c/1990_CPA_6258.jpg/150px-1990_CPA_62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2071678"/>
            <a:ext cx="2714644" cy="3890992"/>
          </a:xfrm>
          <a:prstGeom prst="rect">
            <a:avLst/>
          </a:prstGeom>
          <a:noFill/>
        </p:spPr>
      </p:pic>
      <p:pic>
        <p:nvPicPr>
          <p:cNvPr id="12294" name="Picture 6" descr="http://festival.1september.ru/articles/500075/Image4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3571876"/>
            <a:ext cx="5691990" cy="3062292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5286444" y="1500174"/>
            <a:ext cx="16073550" cy="1143000"/>
          </a:xfrm>
        </p:spPr>
        <p:txBody>
          <a:bodyPr>
            <a:noAutofit/>
            <a:scene3d>
              <a:camera prst="isometricOffAxis2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Утверждение </a:t>
            </a:r>
            <a:br>
              <a:rPr lang="ru-RU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метода социалистического реализма в искусстве</a:t>
            </a:r>
            <a:endParaRPr lang="ru-RU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24" y="1357298"/>
            <a:ext cx="4500594" cy="1143000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«Искусство должно служить народу и революции…»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Анатолий Васильевич Луначарский (Anatoly Lunacharsky) Belcanto.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642918"/>
            <a:ext cx="3896904" cy="521497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643438" y="3929066"/>
            <a:ext cx="4286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 smtClean="0"/>
              <a:t>А. В. Луначарский, нарком просвещения</a:t>
            </a:r>
            <a:endParaRPr lang="ru-RU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142984"/>
            <a:ext cx="8572560" cy="4154494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rgbClr val="FF0000"/>
                </a:solidFill>
                <a:latin typeface="Arial" charset="0"/>
              </a:rPr>
              <a:t>Социалистический реализм </a:t>
            </a:r>
            <a:br>
              <a:rPr lang="ru-RU" b="1" u="sng" dirty="0" smtClean="0">
                <a:solidFill>
                  <a:srgbClr val="FF0000"/>
                </a:solidFill>
                <a:latin typeface="Arial" charset="0"/>
              </a:rPr>
            </a:br>
            <a:r>
              <a:rPr lang="ru-RU" dirty="0" smtClean="0">
                <a:latin typeface="Arial" charset="0"/>
              </a:rPr>
              <a:t>— художественный метод,  </a:t>
            </a:r>
            <a:br>
              <a:rPr lang="ru-RU" dirty="0" smtClean="0">
                <a:latin typeface="Arial" charset="0"/>
              </a:rPr>
            </a:br>
            <a:r>
              <a:rPr lang="ru-RU" dirty="0" smtClean="0">
                <a:latin typeface="Arial" charset="0"/>
              </a:rPr>
              <a:t> построенный на социалистической </a:t>
            </a:r>
            <a:br>
              <a:rPr lang="ru-RU" dirty="0" smtClean="0">
                <a:latin typeface="Arial" charset="0"/>
              </a:rPr>
            </a:br>
            <a:r>
              <a:rPr lang="ru-RU" dirty="0" smtClean="0">
                <a:latin typeface="Arial" charset="0"/>
              </a:rPr>
              <a:t>концепции мира и </a:t>
            </a:r>
            <a:br>
              <a:rPr lang="ru-RU" dirty="0" smtClean="0">
                <a:latin typeface="Arial" charset="0"/>
              </a:rPr>
            </a:br>
            <a:r>
              <a:rPr lang="ru-RU" dirty="0" smtClean="0">
                <a:latin typeface="Arial" charset="0"/>
              </a:rPr>
              <a:t>человека. </a:t>
            </a:r>
            <a:br>
              <a:rPr lang="ru-RU" dirty="0" smtClean="0">
                <a:latin typeface="Arial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Особенности социалистического реализма в искусстве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28596" y="1714488"/>
            <a:ext cx="821537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3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sz="3200" dirty="0" smtClean="0"/>
              <a:t> Искусство – инструмент партийной идеологии</a:t>
            </a:r>
          </a:p>
          <a:p>
            <a:pPr>
              <a:buClr>
                <a:schemeClr val="accent3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sz="3200" dirty="0"/>
              <a:t> </a:t>
            </a:r>
            <a:r>
              <a:rPr lang="ru-RU" sz="3200" dirty="0" smtClean="0"/>
              <a:t>Писатель (художник и т.д.)- «инженер» души человека, пропагандист</a:t>
            </a:r>
          </a:p>
          <a:p>
            <a:pPr>
              <a:buClr>
                <a:schemeClr val="accent3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sz="3200" dirty="0"/>
              <a:t> </a:t>
            </a:r>
            <a:r>
              <a:rPr lang="ru-RU" sz="3200" dirty="0" smtClean="0"/>
              <a:t>В центре произведение обязательно наличие положительного героя</a:t>
            </a:r>
          </a:p>
          <a:p>
            <a:pPr>
              <a:buClr>
                <a:schemeClr val="accent3">
                  <a:lumMod val="75000"/>
                </a:schemeClr>
              </a:buClr>
              <a:buFont typeface="Wingdings" pitchFamily="2" charset="2"/>
              <a:buChar char="q"/>
            </a:pPr>
            <a:endParaRPr lang="ru-RU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/>
          <a:stretch/>
        </p:blipFill>
        <p:spPr>
          <a:xfrm>
            <a:off x="5286380" y="2143116"/>
            <a:ext cx="3161540" cy="399414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/>
              <a:t> Герой соцреализма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dirty="0"/>
              <a:t>Герой — идеальный коммунист и пример для  общества. 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dirty="0"/>
              <a:t>— прогрессивный </a:t>
            </a:r>
            <a:endParaRPr lang="ru-RU" dirty="0" smtClean="0"/>
          </a:p>
          <a:p>
            <a:pPr>
              <a:buClr>
                <a:schemeClr val="accent5">
                  <a:lumMod val="75000"/>
                </a:schemeClr>
              </a:buClr>
              <a:buNone/>
            </a:pPr>
            <a:r>
              <a:rPr lang="ru-RU" dirty="0" smtClean="0"/>
              <a:t>человек, </a:t>
            </a:r>
            <a:r>
              <a:rPr lang="ru-RU" dirty="0"/>
              <a:t>которому чужды </a:t>
            </a:r>
            <a:endParaRPr lang="ru-RU" dirty="0" smtClean="0"/>
          </a:p>
          <a:p>
            <a:pPr>
              <a:buClr>
                <a:schemeClr val="accent5">
                  <a:lumMod val="75000"/>
                </a:schemeClr>
              </a:buClr>
              <a:buNone/>
            </a:pPr>
            <a:r>
              <a:rPr lang="ru-RU" dirty="0" smtClean="0"/>
              <a:t>сомнения </a:t>
            </a:r>
            <a:r>
              <a:rPr lang="ru-RU" dirty="0"/>
              <a:t>души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q"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86314" y="6119336"/>
            <a:ext cx="41434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>
                <a:solidFill>
                  <a:schemeClr val="tx1">
                    <a:lumMod val="75000"/>
                  </a:schemeClr>
                </a:solidFill>
                <a:latin typeface="Century Gothic" pitchFamily="34" charset="0"/>
              </a:rPr>
              <a:t>Павка Корчагин. Иллюстрация </a:t>
            </a:r>
            <a:r>
              <a:rPr lang="ru-RU" sz="1400" b="1" i="1" dirty="0" err="1">
                <a:solidFill>
                  <a:schemeClr val="tx1">
                    <a:lumMod val="75000"/>
                  </a:schemeClr>
                </a:solidFill>
                <a:latin typeface="Century Gothic" pitchFamily="34" charset="0"/>
              </a:rPr>
              <a:t>Е.Кибрика</a:t>
            </a:r>
            <a:r>
              <a:rPr lang="ru-RU" sz="1400" b="1" i="1" dirty="0">
                <a:solidFill>
                  <a:schemeClr val="tx1">
                    <a:lumMod val="75000"/>
                  </a:schemeClr>
                </a:solidFill>
                <a:latin typeface="Century Gothic" pitchFamily="34" charset="0"/>
              </a:rPr>
              <a:t> к роману Н.А. Островского «Как закалялась сталь».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642918"/>
          </a:xfrm>
        </p:spPr>
        <p:txBody>
          <a:bodyPr>
            <a:noAutofit/>
          </a:bodyPr>
          <a:lstStyle/>
          <a:p>
            <a:pPr algn="r"/>
            <a:r>
              <a:rPr lang="ru-RU" b="1" dirty="0" smtClean="0"/>
              <a:t>Глашатай новой эпохи</a:t>
            </a:r>
            <a:endParaRPr lang="ru-RU" b="1" dirty="0"/>
          </a:p>
        </p:txBody>
      </p:sp>
      <p:pic>
        <p:nvPicPr>
          <p:cNvPr id="18434" name="Picture 2" descr="Я знаю силу слов, я знаю слов набат - РГГУ.Р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714356"/>
            <a:ext cx="3736832" cy="471488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14810" y="714356"/>
            <a:ext cx="47149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i="1" dirty="0" smtClean="0"/>
              <a:t>Владимир Владимирович Маяковский</a:t>
            </a:r>
            <a:endParaRPr lang="ru-RU" sz="32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4286248" y="2071678"/>
            <a:ext cx="45720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smtClean="0"/>
              <a:t>Произведения:</a:t>
            </a:r>
          </a:p>
          <a:p>
            <a:r>
              <a:rPr lang="ru-RU" sz="3200" dirty="0" smtClean="0"/>
              <a:t>«Владимир Ильич Ленин» (поэма)</a:t>
            </a:r>
          </a:p>
          <a:p>
            <a:r>
              <a:rPr lang="ru-RU" sz="3200" dirty="0" smtClean="0"/>
              <a:t>«Левый марш», </a:t>
            </a:r>
          </a:p>
          <a:p>
            <a:r>
              <a:rPr lang="ru-RU" sz="3200" dirty="0" smtClean="0"/>
              <a:t>«Стихи о советском паспорте»</a:t>
            </a:r>
            <a:endParaRPr lang="ru-RU" sz="3200" dirty="0"/>
          </a:p>
        </p:txBody>
      </p:sp>
      <p:pic>
        <p:nvPicPr>
          <p:cNvPr id="7" name="маяковский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6286512" y="471488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8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</p:spPr>
        <p:txBody>
          <a:bodyPr>
            <a:normAutofit/>
          </a:bodyPr>
          <a:lstStyle/>
          <a:p>
            <a:r>
              <a:rPr lang="ru-RU" b="1" u="sng" dirty="0" smtClean="0"/>
              <a:t>Классики пролетарской литературы</a:t>
            </a:r>
            <a:endParaRPr lang="ru-RU" b="1" u="sng" dirty="0"/>
          </a:p>
        </p:txBody>
      </p:sp>
      <p:pic>
        <p:nvPicPr>
          <p:cNvPr id="19458" name="Picture 2" descr="Шолохов Михаил Александрович Все книги автора в Электронной библиотек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928670"/>
            <a:ext cx="3929090" cy="52911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357686" y="1000108"/>
            <a:ext cx="45720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 smtClean="0"/>
              <a:t>Михаил Александрович Шолохов,</a:t>
            </a:r>
          </a:p>
          <a:p>
            <a:pPr algn="r"/>
            <a:r>
              <a:rPr lang="ru-RU" sz="3200" dirty="0" smtClean="0"/>
              <a:t> </a:t>
            </a:r>
            <a:r>
              <a:rPr lang="ru-RU" sz="2400" i="1" dirty="0" smtClean="0"/>
              <a:t>лауреат Нобелевской премии</a:t>
            </a:r>
            <a:endParaRPr lang="ru-RU" sz="32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4357686" y="2786058"/>
            <a:ext cx="45720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smtClean="0"/>
              <a:t>Произведения:</a:t>
            </a:r>
          </a:p>
          <a:p>
            <a:r>
              <a:rPr lang="ru-RU" sz="3200" dirty="0" smtClean="0"/>
              <a:t>«Тихий Дон»</a:t>
            </a:r>
          </a:p>
          <a:p>
            <a:r>
              <a:rPr lang="ru-RU" sz="3200" dirty="0" smtClean="0"/>
              <a:t>«Судьба человека»</a:t>
            </a:r>
            <a:endParaRPr lang="ru-RU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</p:spPr>
        <p:txBody>
          <a:bodyPr>
            <a:normAutofit/>
          </a:bodyPr>
          <a:lstStyle/>
          <a:p>
            <a:r>
              <a:rPr lang="ru-RU" b="1" u="sng" dirty="0" smtClean="0"/>
              <a:t>Классики пролетарской литературы</a:t>
            </a:r>
            <a:endParaRPr lang="ru-RU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4357686" y="1000108"/>
            <a:ext cx="45720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 smtClean="0"/>
              <a:t>Николай Алексеевич Островский,</a:t>
            </a:r>
          </a:p>
          <a:p>
            <a:pPr algn="r"/>
            <a:r>
              <a:rPr lang="ru-RU" sz="3200" dirty="0" smtClean="0"/>
              <a:t> </a:t>
            </a:r>
            <a:endParaRPr lang="ru-RU" sz="32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4357686" y="2786058"/>
            <a:ext cx="45720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smtClean="0"/>
              <a:t>Произведения:</a:t>
            </a:r>
          </a:p>
          <a:p>
            <a:r>
              <a:rPr lang="ru-RU" sz="3200" dirty="0" smtClean="0"/>
              <a:t>«Как закалялась сталь»</a:t>
            </a:r>
          </a:p>
          <a:p>
            <a:r>
              <a:rPr lang="ru-RU" sz="3200" dirty="0" smtClean="0"/>
              <a:t>«Рожденные бурей»</a:t>
            </a:r>
          </a:p>
        </p:txBody>
      </p:sp>
      <p:pic>
        <p:nvPicPr>
          <p:cNvPr id="20482" name="Picture 2" descr="Советский человек - тупиковая ветвь развития - Страница 14 - Харьков Форум"/>
          <p:cNvPicPr>
            <a:picLocks noChangeAspect="1" noChangeArrowheads="1"/>
          </p:cNvPicPr>
          <p:nvPr/>
        </p:nvPicPr>
        <p:blipFill>
          <a:blip r:embed="rId2" cstate="print"/>
          <a:srcRect l="3989" t="2852" r="4255" b="3041"/>
          <a:stretch>
            <a:fillRect/>
          </a:stretch>
        </p:blipFill>
        <p:spPr bwMode="auto">
          <a:xfrm>
            <a:off x="428595" y="1071546"/>
            <a:ext cx="3634679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лександр Грин: Биография, Грин Александр Степанович (Гриневский). (+ фото) - SLOVO.w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90956"/>
            <a:ext cx="2500298" cy="316704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1736" y="0"/>
            <a:ext cx="6572264" cy="2071678"/>
          </a:xfrm>
        </p:spPr>
        <p:txBody>
          <a:bodyPr>
            <a:normAutofit/>
          </a:bodyPr>
          <a:lstStyle/>
          <a:p>
            <a:pPr algn="l"/>
            <a:r>
              <a:rPr lang="ru-RU" sz="4000" dirty="0" smtClean="0"/>
              <a:t>Писатели и поэты, получившие известность </a:t>
            </a:r>
            <a:br>
              <a:rPr lang="ru-RU" sz="4000" dirty="0" smtClean="0"/>
            </a:br>
            <a:r>
              <a:rPr lang="ru-RU" sz="4000" dirty="0" smtClean="0"/>
              <a:t>до революции</a:t>
            </a:r>
            <a:endParaRPr lang="ru-RU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357958"/>
            <a:ext cx="24288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А. С. Грин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21508" name="Picture 4" descr="Аполлон Майков: Часть I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2571744"/>
            <a:ext cx="2357454" cy="314327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357422" y="5286388"/>
            <a:ext cx="235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О. Мандельштам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21510" name="Picture 6" descr="http://s019.radikal.ru/i601/1304/a2/3d292e63c99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429000"/>
            <a:ext cx="2214578" cy="325543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714876" y="6143644"/>
            <a:ext cx="2214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Б. Пастернак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21512" name="Picture 8" descr="Ахматова написала стихи ко дню рождения И. Сталина, обратилась к нему - Фото 13392/2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20312" y="1428736"/>
            <a:ext cx="2423688" cy="335758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857984" y="4143380"/>
            <a:ext cx="2286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А. Ахматова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21514" name="Picture 10" descr="Михаил Афанасьевич Булгаков / Фотография / Люди России - деятели культуры (актеры, живописцы, поэты и т.д.) Золотой резерв нефт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10826"/>
            <a:ext cx="2357454" cy="335713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14282" y="2857496"/>
            <a:ext cx="2357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М. Булгаков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u="sng" dirty="0" smtClean="0">
                <a:solidFill>
                  <a:srgbClr val="FF0000"/>
                </a:solidFill>
              </a:rPr>
              <a:t>Писатели сатирики</a:t>
            </a:r>
            <a:endParaRPr lang="ru-RU" u="sng" dirty="0">
              <a:solidFill>
                <a:srgbClr val="FF0000"/>
              </a:solidFill>
            </a:endParaRPr>
          </a:p>
        </p:txBody>
      </p:sp>
      <p:pic>
        <p:nvPicPr>
          <p:cNvPr id="22530" name="Picture 2" descr="Золотые Сло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357298"/>
            <a:ext cx="2931816" cy="38576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7158" y="5214950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Зощенко М. 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22532" name="Picture 4" descr="Фотография Илья Ильф (Photo of Ilia Ilf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1357298"/>
            <a:ext cx="3153178" cy="385765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428992" y="5214950"/>
            <a:ext cx="2714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Ильф И.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22534" name="Picture 6" descr="В этот день родились - 1903 год - Кино-Театр.РУ"/>
          <p:cNvPicPr>
            <a:picLocks noChangeAspect="1" noChangeArrowheads="1"/>
          </p:cNvPicPr>
          <p:nvPr/>
        </p:nvPicPr>
        <p:blipFill>
          <a:blip r:embed="rId4" cstate="print"/>
          <a:srcRect l="5769" t="4412" r="10576" b="7352"/>
          <a:stretch>
            <a:fillRect/>
          </a:stretch>
        </p:blipFill>
        <p:spPr bwMode="auto">
          <a:xfrm>
            <a:off x="6143636" y="1357298"/>
            <a:ext cx="2796798" cy="385765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500826" y="5214950"/>
            <a:ext cx="2214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Петров Е.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86776" cy="857232"/>
          </a:xfrm>
        </p:spPr>
        <p:txBody>
          <a:bodyPr/>
          <a:lstStyle/>
          <a:p>
            <a:r>
              <a:rPr lang="ru-RU" b="1" dirty="0" smtClean="0">
                <a:solidFill>
                  <a:srgbClr val="00B0F0"/>
                </a:solidFill>
              </a:rPr>
              <a:t>Театральное искусство</a:t>
            </a:r>
            <a:endParaRPr lang="ru-RU" b="1" dirty="0">
              <a:solidFill>
                <a:srgbClr val="00B0F0"/>
              </a:solidFill>
            </a:endParaRPr>
          </a:p>
        </p:txBody>
      </p:sp>
      <p:pic>
        <p:nvPicPr>
          <p:cNvPr id="25602" name="Picture 2" descr="Вахтанг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714356"/>
            <a:ext cx="2928958" cy="385178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000760" y="4572008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B0F0"/>
                </a:solidFill>
              </a:rPr>
              <a:t>Е. Б. Вахтангов</a:t>
            </a:r>
            <a:endParaRPr lang="ru-RU" sz="2400" b="1" dirty="0">
              <a:solidFill>
                <a:srgbClr val="00B0F0"/>
              </a:solidFill>
            </a:endParaRPr>
          </a:p>
        </p:txBody>
      </p:sp>
      <p:pic>
        <p:nvPicPr>
          <p:cNvPr id="25604" name="Picture 4" descr="ЭБС &quot;Университетская библиотека онлайн&quot; читать и скачать эле…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1214422"/>
            <a:ext cx="2762250" cy="381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143240" y="5072074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B0F0"/>
                </a:solidFill>
              </a:rPr>
              <a:t>К. С. Станиславский</a:t>
            </a:r>
            <a:endParaRPr lang="ru-RU" sz="2400" b="1" dirty="0">
              <a:solidFill>
                <a:srgbClr val="00B0F0"/>
              </a:solidFill>
            </a:endParaRPr>
          </a:p>
        </p:txBody>
      </p:sp>
      <p:pic>
        <p:nvPicPr>
          <p:cNvPr id="25606" name="Picture 6" descr="Биография Мейерхольд, Всеволод. Цитаты, афоризмы, высказывания. Величайшие цитаты Мейерхольд, Всеволод на icite.r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785926"/>
            <a:ext cx="2786956" cy="385765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57158" y="5715016"/>
            <a:ext cx="2786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B0F0"/>
                </a:solidFill>
              </a:rPr>
              <a:t>В. Э. Мейерхольд</a:t>
            </a:r>
            <a:endParaRPr lang="ru-RU" sz="24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r>
              <a:rPr lang="ru-RU" u="sng" dirty="0" smtClean="0">
                <a:uFill>
                  <a:solidFill>
                    <a:srgbClr val="FF0000"/>
                  </a:solidFill>
                </a:uFill>
              </a:rPr>
              <a:t>Искусство плаката и фотографии</a:t>
            </a:r>
            <a:endParaRPr lang="ru-RU" u="sng" dirty="0">
              <a:uFill>
                <a:solidFill>
                  <a:srgbClr val="FF0000"/>
                </a:solidFill>
              </a:uFill>
            </a:endParaRPr>
          </a:p>
        </p:txBody>
      </p:sp>
      <p:pic>
        <p:nvPicPr>
          <p:cNvPr id="24578" name="Picture 2" descr="В Токио открылась выставка работ известного советского худож…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857364"/>
            <a:ext cx="4500594" cy="302073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85720" y="1357298"/>
            <a:ext cx="4214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Работа А. М. Родченко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24580" name="Picture 4" descr="Плакат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428736"/>
            <a:ext cx="3090884" cy="421484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214942" y="5715016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Работа Д. С. </a:t>
            </a:r>
            <a:r>
              <a:rPr lang="ru-RU" sz="2800" b="1" dirty="0" err="1" smtClean="0">
                <a:solidFill>
                  <a:srgbClr val="FF0000"/>
                </a:solidFill>
              </a:rPr>
              <a:t>Моор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</a:rPr>
              <a:t>Скульптура</a:t>
            </a:r>
            <a:endParaRPr lang="ru-RU" sz="6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3554" name="Picture 2" descr="Календарь культуры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071546"/>
            <a:ext cx="3500462" cy="466728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034" y="5857892"/>
            <a:ext cx="3429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В. И. Мухина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3556" name="Picture 4" descr="New Russian Business - Новости, Аналитика, статьи, энергосбережение, библиотека, справочник - Новороссийс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1000108"/>
            <a:ext cx="4257253" cy="471490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500562" y="5857892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«Рабочий и колхозница»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Характеристика социалистического реализма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2357430"/>
            <a:ext cx="864399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3200" b="1" i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Возник на базе союза </a:t>
            </a:r>
            <a:r>
              <a:rPr lang="ru-RU" sz="3200" b="1" i="1" u="sng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русских </a:t>
            </a:r>
            <a:r>
              <a:rPr lang="ru-RU" sz="3200" b="1" i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художников</a:t>
            </a:r>
          </a:p>
          <a:p>
            <a:pPr marL="514350" indent="-514350"/>
            <a:r>
              <a:rPr lang="ru-RU" sz="3200" b="1" i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b="1" i="1" u="sng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два его объединения:</a:t>
            </a:r>
          </a:p>
          <a:p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ОХР - общество художников-реалистов</a:t>
            </a:r>
          </a:p>
          <a:p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и АХР - Ассоциация художников революции)</a:t>
            </a:r>
          </a:p>
          <a:p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Характеристика социалистического реализма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357430"/>
            <a:ext cx="86439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ru-RU" sz="3200" b="1" i="1" dirty="0" smtClean="0">
                <a:solidFill>
                  <a:srgbClr val="00B050"/>
                </a:solidFill>
              </a:rPr>
              <a:t>2. Время </a:t>
            </a:r>
            <a:r>
              <a:rPr lang="ru-RU" sz="3200" b="1" i="1" dirty="0">
                <a:solidFill>
                  <a:srgbClr val="00B050"/>
                </a:solidFill>
              </a:rPr>
              <a:t>существования </a:t>
            </a:r>
            <a:endParaRPr lang="ru-RU" sz="3200" b="1" i="1" dirty="0" smtClean="0">
              <a:solidFill>
                <a:srgbClr val="00B050"/>
              </a:solidFill>
            </a:endParaRPr>
          </a:p>
          <a:p>
            <a:r>
              <a:rPr lang="ru-RU" sz="3200" i="1" dirty="0" smtClean="0"/>
              <a:t>Начало </a:t>
            </a:r>
            <a:r>
              <a:rPr lang="ru-RU" sz="3200" i="1" dirty="0"/>
              <a:t>1930-х – </a:t>
            </a:r>
            <a:r>
              <a:rPr lang="ru-RU" sz="3200" i="1" dirty="0" smtClean="0"/>
              <a:t>конец </a:t>
            </a:r>
            <a:r>
              <a:rPr lang="ru-RU" sz="3200" i="1" dirty="0"/>
              <a:t>1980-х гг.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Тайны &quot; 6/8 &quot; Мир НЛ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0" y="3743324"/>
            <a:ext cx="4286250" cy="31146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Характеристика социалистического реализма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785926"/>
            <a:ext cx="864399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ru-RU" sz="3200" b="1" i="1" dirty="0">
                <a:solidFill>
                  <a:srgbClr val="00B050"/>
                </a:solidFill>
              </a:rPr>
              <a:t>3</a:t>
            </a:r>
            <a:r>
              <a:rPr lang="ru-RU" sz="3200" b="1" i="1" dirty="0" smtClean="0">
                <a:solidFill>
                  <a:srgbClr val="00B050"/>
                </a:solidFill>
              </a:rPr>
              <a:t>. </a:t>
            </a:r>
            <a:r>
              <a:rPr lang="ru-RU" sz="3200" b="1" dirty="0">
                <a:solidFill>
                  <a:srgbClr val="00B050"/>
                </a:solidFill>
              </a:rPr>
              <a:t>Время появления термина</a:t>
            </a:r>
            <a:endParaRPr lang="ru-RU" sz="3200" b="1" i="1" dirty="0" smtClean="0">
              <a:solidFill>
                <a:srgbClr val="00B050"/>
              </a:solidFill>
            </a:endParaRPr>
          </a:p>
          <a:p>
            <a:r>
              <a:rPr lang="ru-RU" sz="2800" i="1" dirty="0" smtClean="0"/>
              <a:t>осень1932 г., в общении Сталина, Горького и советской литературной и художественной элитыосень1932 г., в общении Сталина, Горького и советской литературной </a:t>
            </a:r>
          </a:p>
          <a:p>
            <a:r>
              <a:rPr lang="ru-RU" sz="2800" i="1" dirty="0" smtClean="0"/>
              <a:t>и художественной элиты</a:t>
            </a: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Характеристика социалистического реализма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357430"/>
            <a:ext cx="8643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ru-RU" sz="3200" b="1" i="1" dirty="0" smtClean="0">
                <a:solidFill>
                  <a:srgbClr val="00B050"/>
                </a:solidFill>
              </a:rPr>
              <a:t>4. </a:t>
            </a:r>
            <a:r>
              <a:rPr lang="ru-RU" sz="3200" b="1" dirty="0">
                <a:solidFill>
                  <a:srgbClr val="00B050"/>
                </a:solidFill>
              </a:rPr>
              <a:t>Представители направления</a:t>
            </a:r>
            <a:endParaRPr lang="ru-RU" sz="3200" b="1" i="1" dirty="0" smtClean="0">
              <a:solidFill>
                <a:srgbClr val="00B050"/>
              </a:solidFill>
            </a:endParaRPr>
          </a:p>
          <a:p>
            <a:r>
              <a:rPr lang="ru-RU" sz="3200" dirty="0"/>
              <a:t>А.М. Герасимов, А.А. Дейнека, Д.П. </a:t>
            </a:r>
            <a:r>
              <a:rPr lang="ru-RU" sz="3200" dirty="0" err="1"/>
              <a:t>Корин,А.А</a:t>
            </a:r>
            <a:r>
              <a:rPr lang="ru-RU" sz="3200" dirty="0"/>
              <a:t>. Пластов, Б.В. </a:t>
            </a:r>
            <a:r>
              <a:rPr lang="ru-RU" sz="3200" dirty="0" err="1"/>
              <a:t>Йогансон</a:t>
            </a:r>
            <a:r>
              <a:rPr lang="ru-RU" sz="3200" dirty="0"/>
              <a:t>, </a:t>
            </a:r>
            <a:r>
              <a:rPr lang="ru-RU" sz="3200" dirty="0" err="1"/>
              <a:t>Кукрыниксы</a:t>
            </a:r>
            <a:r>
              <a:rPr lang="ru-RU" sz="3200" dirty="0"/>
              <a:t>, </a:t>
            </a:r>
            <a:r>
              <a:rPr lang="ru-RU" sz="3200" dirty="0" err="1"/>
              <a:t>Д.С.Моора</a:t>
            </a:r>
            <a:endParaRPr lang="ru-RU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Характеристика социалистического реализма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357430"/>
            <a:ext cx="864399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ru-RU" sz="3200" b="1" i="1" dirty="0" smtClean="0">
                <a:solidFill>
                  <a:srgbClr val="00B050"/>
                </a:solidFill>
              </a:rPr>
              <a:t>5. </a:t>
            </a:r>
            <a:r>
              <a:rPr lang="ru-RU" sz="3200" b="1" dirty="0">
                <a:solidFill>
                  <a:srgbClr val="00B050"/>
                </a:solidFill>
              </a:rPr>
              <a:t>Основная задача данного направления</a:t>
            </a:r>
            <a:endParaRPr lang="ru-RU" sz="3200" b="1" i="1" dirty="0" smtClean="0">
              <a:solidFill>
                <a:srgbClr val="00B050"/>
              </a:solidFill>
            </a:endParaRPr>
          </a:p>
          <a:p>
            <a:r>
              <a:rPr lang="ru-RU" sz="3200" dirty="0"/>
              <a:t>Утверждать в общедоступной форме социалистические идеалы, образы новых людей и новых общественных </a:t>
            </a:r>
            <a:r>
              <a:rPr lang="ru-RU" sz="3200" dirty="0" smtClean="0"/>
              <a:t>отношений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Характеристика социалистического реализма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357430"/>
            <a:ext cx="864399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ru-RU" sz="3200" b="1" i="1" dirty="0" smtClean="0">
                <a:solidFill>
                  <a:srgbClr val="00B050"/>
                </a:solidFill>
              </a:rPr>
              <a:t>6. </a:t>
            </a:r>
            <a:r>
              <a:rPr lang="ru-RU" sz="3200" b="1" dirty="0">
                <a:solidFill>
                  <a:srgbClr val="00B050"/>
                </a:solidFill>
              </a:rPr>
              <a:t>Тематика работ</a:t>
            </a:r>
            <a:endParaRPr lang="ru-RU" sz="3200" b="1" i="1" dirty="0" smtClean="0">
              <a:solidFill>
                <a:srgbClr val="00B050"/>
              </a:solidFill>
            </a:endParaRPr>
          </a:p>
          <a:p>
            <a:r>
              <a:rPr lang="ru-RU" sz="3200" dirty="0"/>
              <a:t>Октябрьская революция 1917г., трудовой и военный подвиг советского народа, руководящая роль компартии, ее вожди, строительство советского государства, воспитание нового человека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Характеристика социалистического реализма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357430"/>
            <a:ext cx="8643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ru-RU" sz="3200" b="1" i="1" dirty="0" smtClean="0">
                <a:solidFill>
                  <a:srgbClr val="00B050"/>
                </a:solidFill>
              </a:rPr>
              <a:t>7. </a:t>
            </a:r>
            <a:r>
              <a:rPr lang="ru-RU" sz="3200" b="1" dirty="0">
                <a:solidFill>
                  <a:srgbClr val="00B050"/>
                </a:solidFill>
              </a:rPr>
              <a:t>Отношение власти к данному направлению</a:t>
            </a:r>
            <a:endParaRPr lang="ru-RU" sz="3200" b="1" i="1" dirty="0" smtClean="0">
              <a:solidFill>
                <a:srgbClr val="00B050"/>
              </a:solidFill>
            </a:endParaRPr>
          </a:p>
          <a:p>
            <a:r>
              <a:rPr lang="ru-RU" sz="3200" dirty="0"/>
              <a:t>Официальное направление советского искусства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401080" cy="1143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</a:rPr>
              <a:t>Алтайский край и соцреализм</a:t>
            </a:r>
            <a:endParaRPr lang="ru-RU" sz="4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9698" name="Picture 2" descr="http://barnaul.fm/wp-content/uploads/2012/08/DSC_2340.jpg"/>
          <p:cNvPicPr>
            <a:picLocks noChangeAspect="1" noChangeArrowheads="1"/>
          </p:cNvPicPr>
          <p:nvPr/>
        </p:nvPicPr>
        <p:blipFill>
          <a:blip r:embed="rId2" cstate="print"/>
          <a:srcRect t="25635" b="12841"/>
          <a:stretch>
            <a:fillRect/>
          </a:stretch>
        </p:blipFill>
        <p:spPr bwMode="auto">
          <a:xfrm>
            <a:off x="1571604" y="1214422"/>
            <a:ext cx="5929354" cy="54934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401080" cy="1143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</a:rPr>
              <a:t>Алтайский край и соцреализм</a:t>
            </a:r>
            <a:endParaRPr lang="ru-RU" sz="4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9938" name="Picture 2" descr="http://barnaul.fm/wp-content/uploads/2012/08/DSC_28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571612"/>
            <a:ext cx="6824674" cy="45320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401080" cy="1143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</a:rPr>
              <a:t>Алтайский край и соцреализм</a:t>
            </a:r>
            <a:endParaRPr lang="ru-RU" sz="4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8914" name="Picture 2" descr="http://barnaul.fm/wp-content/uploads/2012/08/DSC_2890.jpg"/>
          <p:cNvPicPr>
            <a:picLocks noChangeAspect="1" noChangeArrowheads="1"/>
          </p:cNvPicPr>
          <p:nvPr/>
        </p:nvPicPr>
        <p:blipFill>
          <a:blip r:embed="rId2" cstate="print"/>
          <a:srcRect l="9927" t="14649" r="8455" b="14648"/>
          <a:stretch>
            <a:fillRect/>
          </a:stretch>
        </p:blipFill>
        <p:spPr bwMode="auto">
          <a:xfrm>
            <a:off x="2500298" y="1285860"/>
            <a:ext cx="3786214" cy="49391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401080" cy="1143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</a:rPr>
              <a:t>Алтайский край и соцреализм</a:t>
            </a:r>
            <a:endParaRPr lang="ru-RU" sz="4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7890" name="Picture 2" descr="http://barnaul.fm/wp-content/uploads/2012/08/DSC_2871.jpg"/>
          <p:cNvPicPr>
            <a:picLocks noChangeAspect="1" noChangeArrowheads="1"/>
          </p:cNvPicPr>
          <p:nvPr/>
        </p:nvPicPr>
        <p:blipFill>
          <a:blip r:embed="rId2" cstate="print"/>
          <a:srcRect l="33881" t="7413" r="24107" b="6081"/>
          <a:stretch>
            <a:fillRect/>
          </a:stretch>
        </p:blipFill>
        <p:spPr bwMode="auto">
          <a:xfrm>
            <a:off x="2428859" y="1214422"/>
            <a:ext cx="4127393" cy="5643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5">
                    <a:lumMod val="75000"/>
                  </a:schemeClr>
                </a:solidFill>
              </a:rPr>
              <a:t>Домашнее задание</a:t>
            </a:r>
            <a:endParaRPr lang="ru-RU" sz="5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857364"/>
            <a:ext cx="78581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§ 21, доклад на тему </a:t>
            </a:r>
          </a:p>
          <a:p>
            <a:r>
              <a:rPr lang="ru-RU" sz="4000" dirty="0" smtClean="0"/>
              <a:t>«Искусство кино» в 1930-х гг.</a:t>
            </a:r>
            <a:endParaRPr lang="ru-RU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434</Words>
  <Application>Microsoft Office PowerPoint</Application>
  <PresentationFormat>Экран (4:3)</PresentationFormat>
  <Paragraphs>83</Paragraphs>
  <Slides>25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Утверждение  метода социалистического реализма в искусстве</vt:lpstr>
      <vt:lpstr>«Искусство должно служить народу и революции…»</vt:lpstr>
      <vt:lpstr>Социалистический реализм  — художественный метод,    построенный на социалистической  концепции мира и  человека.  </vt:lpstr>
      <vt:lpstr>Особенности социалистического реализма в искусстве</vt:lpstr>
      <vt:lpstr> Герой соцреализма</vt:lpstr>
      <vt:lpstr>Глашатай новой эпохи</vt:lpstr>
      <vt:lpstr>Классики пролетарской литературы</vt:lpstr>
      <vt:lpstr>Классики пролетарской литературы</vt:lpstr>
      <vt:lpstr>Писатели и поэты, получившие известность  до революции</vt:lpstr>
      <vt:lpstr>Писатели сатирики</vt:lpstr>
      <vt:lpstr>Театральное искусство</vt:lpstr>
      <vt:lpstr>Искусство плаката и фотографии</vt:lpstr>
      <vt:lpstr>Скульптура</vt:lpstr>
      <vt:lpstr>Характеристика социалистического реализма</vt:lpstr>
      <vt:lpstr>Характеристика социалистического реализма</vt:lpstr>
      <vt:lpstr>Характеристика социалистического реализма</vt:lpstr>
      <vt:lpstr>Характеристика социалистического реализма</vt:lpstr>
      <vt:lpstr>Характеристика социалистического реализма</vt:lpstr>
      <vt:lpstr>Характеристика социалистического реализма</vt:lpstr>
      <vt:lpstr>Характеристика социалистического реализма</vt:lpstr>
      <vt:lpstr>Алтайский край и соцреализм</vt:lpstr>
      <vt:lpstr>Алтайский край и соцреализм</vt:lpstr>
      <vt:lpstr>Алтайский край и соцреализм</vt:lpstr>
      <vt:lpstr>Алтайский край и соцреализм</vt:lpstr>
      <vt:lpstr>Домашнее задание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Утверждение метода социалистического реализма в искусстве</dc:title>
  <dc:creator>Admin</dc:creator>
  <cp:lastModifiedBy>Julia</cp:lastModifiedBy>
  <cp:revision>24</cp:revision>
  <dcterms:created xsi:type="dcterms:W3CDTF">2014-12-04T16:48:26Z</dcterms:created>
  <dcterms:modified xsi:type="dcterms:W3CDTF">2016-09-22T16:37:03Z</dcterms:modified>
</cp:coreProperties>
</file>